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7" r:id="rId2"/>
    <p:sldId id="298" r:id="rId3"/>
    <p:sldId id="307" r:id="rId4"/>
    <p:sldId id="309" r:id="rId5"/>
    <p:sldId id="317" r:id="rId6"/>
    <p:sldId id="318" r:id="rId7"/>
    <p:sldId id="310" r:id="rId8"/>
    <p:sldId id="312" r:id="rId9"/>
    <p:sldId id="313" r:id="rId10"/>
    <p:sldId id="289" r:id="rId11"/>
    <p:sldId id="319" r:id="rId12"/>
    <p:sldId id="320" r:id="rId13"/>
    <p:sldId id="299" r:id="rId14"/>
    <p:sldId id="300" r:id="rId15"/>
    <p:sldId id="301" r:id="rId16"/>
    <p:sldId id="302" r:id="rId17"/>
    <p:sldId id="304" r:id="rId18"/>
    <p:sldId id="305" r:id="rId19"/>
    <p:sldId id="306" r:id="rId20"/>
    <p:sldId id="32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reg\Desktop\anova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Sheet1!$Y$2:$Y$25</cx:f>
        <cx:lvl ptCount="24" formatCode="General">
          <cx:pt idx="0">22</cx:pt>
          <cx:pt idx="1">5</cx:pt>
          <cx:pt idx="2">1</cx:pt>
          <cx:pt idx="3">3</cx:pt>
          <cx:pt idx="4">2</cx:pt>
          <cx:pt idx="5">17</cx:pt>
          <cx:pt idx="6">8</cx:pt>
          <cx:pt idx="7">12</cx:pt>
          <cx:pt idx="8">17</cx:pt>
          <cx:pt idx="9">0</cx:pt>
        </cx:lvl>
      </cx:numDim>
    </cx:data>
    <cx:data id="1">
      <cx:numDim type="val">
        <cx:f>Sheet1!$Z$2:$Z$25</cx:f>
        <cx:lvl ptCount="24" formatCode="General">
          <cx:pt idx="0">143</cx:pt>
          <cx:pt idx="1">156</cx:pt>
          <cx:pt idx="2">328</cx:pt>
          <cx:pt idx="3">565</cx:pt>
          <cx:pt idx="4">72</cx:pt>
          <cx:pt idx="5">155</cx:pt>
          <cx:pt idx="6">264</cx:pt>
          <cx:pt idx="7">72</cx:pt>
          <cx:pt idx="8">199</cx:pt>
          <cx:pt idx="9">118</cx:pt>
        </cx:lvl>
      </cx:numDim>
    </cx:data>
  </cx:chartData>
  <cx:chart>
    <cx:title pos="t" align="ctr" overlay="0">
      <cx:tx>
        <cx:txData>
          <cx:v>After Wash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After Wash</a:t>
          </a:r>
        </a:p>
      </cx:txPr>
    </cx:title>
    <cx:plotArea>
      <cx:plotAreaRegion>
        <cx:series layoutId="boxWhisker" uniqueId="{E5EEF6AE-B0B2-4470-A116-A5AE81D08426}">
          <cx:tx>
            <cx:txData>
              <cx:f>Sheet1!$Y$1</cx:f>
              <cx:v>Benign</cx:v>
            </cx:txData>
          </cx:tx>
          <cx:dataLabels>
            <cx:visibility seriesName="0" categoryName="0" value="1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AAD8DBB9-69C0-4663-A6F1-BBE206330DA9}">
          <cx:tx>
            <cx:txData>
              <cx:f>Sheet1!$Z$1</cx:f>
              <cx:v>Cancer</cx:v>
            </cx:txData>
          </cx:tx>
          <cx:dataLabels>
            <cx:visibility seriesName="0" categoryName="0" value="1"/>
          </cx:dataLabels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tle/>
        <cx:tickLabels/>
      </cx:axis>
      <cx:axis id="1">
        <cx:valScaling min="-50"/>
        <cx:title>
          <cx:tx>
            <cx:txData>
              <cx:v>Count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Count</a:t>
              </a:r>
            </a:p>
          </cx:txPr>
        </cx:title>
        <cx:tickLabels/>
      </cx:axis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2T19:00:26.1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43 9952,'-8'10'200,"-29"32"-119,20-23 171,16-27 223,-12 52 549,19 55-333,-1-34-552,8 99 295,-12-126-395,0-16 20,-1 0 0,-1 0 0,-6 32-1,6-43-39,0-1 0,1 0 0,0 0 0,0 1 0,1-1 0,1 0 0,-1 1 0,2-1 0,3 11 0,-4-15-14,-1-2 4,-1-1 1,1 1-1,-1-1 1,0 1-1,0-1 0,0 1 1,0-1-1,-1 6 1,0-3 7,0 0 0,1 1 1,-1-1-1,2 0 1,-1 0-1,1 0 0,0 0 1,2 9-1,0-8 66,46 82 180,-47-82-251,1-4-19,32 22 195,-33-24-178,-1 0 1,0 0-1,1 0 1,-1 0-1,0 0 1,0 1-1,0-1 0,0 0 1,0 1-1,0-1 1,0 0-1,0 1 1,0 0-1,0 2 1,17 30 207,6 5 13,-22-34-207,1 1 1,0-1-1,0 0 1,1 0-1,0-1 0,0 1 1,7 6-1,-6-6 70,6 10 16,5 2-4,3-7-5,7 3-16,7 4-19,1-1-1,41 13 0,18 16 155,-82-40-209,-9-3-6,0-1 0,0 0 0,1 0 0,-1 0 1,0 0-1,1-1 0,-1 1 0,0-1 0,1 1 0,-1-1 1,1 0-1,-1 0 0,0 0 0,6 0 0,-7-1-1,1 1 0,-1 0-1,1 0 1,-1 0 0,1 1 0,-1-1-1,1 0 1,-1 1 0,1-1 0,-1 1-1,0-1 1,1 1 0,-1-1 0,0 1-1,1 0 1,1 2 0,14 4 32,41-8 47,-53 2-76,0 0 0,0-1 0,0 0 0,0 0 1,0 0-1,0-1 0,6-1 0,-9 1 0,0 1 0,0-1 0,0 0 0,0 0 0,0 1 0,1 0 0,-1-1 0,0 1 0,0 0 0,0 0 0,1 0 0,-1 0 0,0 0 0,0 1 0,4 0 0,13-1 18,-7-3-8,0 1 0,0 1-1,0 0 1,1 0 0,-1 2-1,0-1 1,0 2 0,14 2 0,-10-1 4,1-2 1,0 1 0,29-3 0,-23 0 4,1 1 1,28 3-1,-37-1-16,0-1 0,0-1 0,0 0 0,0 0 0,1-2 0,-1 0 0,28-7-1,-29 3 29,4-3-5,0-1 0,-1-1 0,-1 0 0,1-2 1,-2 1-1,27-30 0,31-51 45,-69 89-74,-1-1-1,0 0 0,0 0 1,0-1-1,-1 1 0,0-1 0,0 1 1,0-1-1,-1 0 0,2-7 0,2-67 31,1 6-16,20-138 33,-9 55-14,-14 139-31,-1 1-1,-1-1 1,-1 1-1,0-1 0,-1 1 1,-1 0-1,0-1 0,-2 1 1,-9-31-1,8 37-1,0-1 0,-1 1 0,0 1 0,-1-1 0,0 1-1,-1 0 1,0 0 0,0 1 0,-1 0 0,-1 1 0,1 0 0,-1 0 0,0 1 0,-15-8-1,13 8 3,-7-4-3,-1 0 1,0 1-1,0 1 1,-1 0-1,0 2 0,-36-8 1,-103-20 4,125 25-7,-1 1 1,0 2 0,0 1-1,-68-1 1,14 0 4,71 4-6,0 1 0,1 1 0,-33 2 0,5 2 0,33-2 0,-1-1 0,0 2 0,1 0 0,0 0 0,-1 2 0,-23 8 0,6-2 0,28-10 0,-1 0 0,1 1 0,0 0 0,0 0 0,0 0 0,0 0 0,0 1 0,0-1 0,0 1 0,0-1 0,0 1 0,1 0 0,-1 0 0,1 1 0,-1-1 0,1 0-1,0 1 1,0-1 0,0 1 0,0 0 0,1 0 0,-4 5 0,6-5-1,-1-1 1,0 1-1,1-1 0,-1 0 0,1 1 1,0-1-1,0 0 0,0 0 0,0 1 0,0-1 1,0 0-1,1 0 0,-1 0 0,1 0 1,-1-1-1,3 3 0,-4-4 1,20 22-2140,1 0-8553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BBD74-8025-4109-8B76-DC66DEB3DBDD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915E5-1C86-49F0-B449-2E41A1B9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45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1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3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4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68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09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25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6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C6FD3-A15B-426E-90DC-47708FE52F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97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B084-1DCD-B165-8542-C1034DA52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FCC458-EC26-B6A2-5CAE-AD4ADE196C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22B6-4D90-333F-D085-843D39B34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FE9FD-2142-D682-3D1F-9940FA98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640AC-186F-77D7-8935-FCA81223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BE7D-720C-7581-B4C8-0CD3D2A0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BBD11-8A5B-3684-0983-6D517D0C4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0C7BC-8F62-CA69-450E-6FD678E1F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1705C-102F-41AF-7AD2-2A8E90CAC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7315B-F864-896D-40A9-D62933E5B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65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A1BDB8-E9B2-FAF1-B768-335FDEF2BA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5C27-7F54-CA92-6F9E-62166566F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0FDB-AB9E-35C4-C0BD-B18A0F50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A7DB-5A13-CFE8-3635-F12B6C4B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7F8C-F21C-965C-14A6-BD201F087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4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528A-9D16-3F56-D4FE-6D66BB1B9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67D48-2E66-DC48-F4C9-91BF6A5DC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29CA2-1556-9459-EA8B-A30203A7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608D8-A8A1-F0FA-E45F-F09170BA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792E-9EB5-87D0-E2D5-A08D5FAA2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0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3017-B963-1E0B-8A07-401A3EE76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28F16-22EC-B5EB-E95F-DBBC0B8AF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551E9-9D66-3422-EADD-36B2F03BB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71CAF-9C6E-B969-828C-8AA4C12A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88083-8863-ED4F-E46A-A34018B3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4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26E6B-139F-EDB7-C1FD-7B74BC6CC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B455C-2D8B-4A3B-7288-0ED260296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5AADE3-DCD0-552C-D3FC-4E01EED277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A7DA9-DA8C-29E9-6666-93552275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4CC5F-589B-5DEA-744B-08371E213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B40C3-4F87-42A3-100C-D6E161AF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6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5E23E-1E2E-E308-A67C-AA535E7B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B7F39-BF5F-2DED-F598-986C42C95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0F1F1-2E65-A3D7-BEBA-C725194E3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CD02B-25FD-950F-4FA2-5D7C1EE269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109D8-E6C6-19BA-315C-1DFD38810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1179CB-DCF1-CD75-C4B9-16973A86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1EB6BC-BB85-66AD-0A24-BD859AB6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155A5-74EB-7F6D-FD6B-74A683A2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4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16CB-3F3A-EE1A-31C2-25CE0EEF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5722D-838E-C3B7-9D98-2A450D2C1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00CE0-B508-A659-0054-1DE55E260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6F0D8-780E-3FB2-A1CF-C3A762D6C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3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9A88B7-1A9A-85BD-ED87-0FB4B938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5D255-7B96-E793-2157-32C907C8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7CC04-24DB-A3BE-8ABC-BDAAB887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08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6DF1-6AB2-6749-58F3-F5D39478B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8BDC-79A9-5A87-9BA3-7BC1EE13F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C68313-D51A-8CD9-1145-5483880B7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92FC-AFBA-A907-F4D4-CD836B06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549E8-C17C-6AE7-E9AD-92CC8171C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EB54C-944E-4944-4585-311282CD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7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DF110-1A99-459B-44A1-AC8C2B6A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E95ED-7BAD-E24C-D0C2-446692A730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6D77B-6942-8F6D-ADDB-37D6F43AC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69B2E-18CA-2638-85D6-1F2D26400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AB7FA2-AEBE-B242-5718-CA33539E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6275F-5BD7-E4E0-AEDF-6B4B4FE1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472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7D7183-A2E6-E66C-899B-2A210A32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D23B0-6933-12F6-2516-42E9773E2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6794B-CE8E-EB90-9214-A56D7F61AA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429FC-3E37-40F2-9CFC-049CCFEDF3F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D209D-4BF4-81FC-A58D-25DA998B73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A1653-5194-93A2-352D-9407D1C82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2756D-7C01-4C51-A6C1-03E04FA8B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3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10" Type="http://schemas.openxmlformats.org/officeDocument/2006/relationships/image" Target="../media/image8.png"/><Relationship Id="rId4" Type="http://schemas.openxmlformats.org/officeDocument/2006/relationships/image" Target="../media/image2.tif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12.wdp"/><Relationship Id="rId3" Type="http://schemas.openxmlformats.org/officeDocument/2006/relationships/image" Target="../media/image44.png"/><Relationship Id="rId7" Type="http://schemas.openxmlformats.org/officeDocument/2006/relationships/image" Target="../media/image46.tif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microsoft.com/office/2007/relationships/hdphoto" Target="../media/hdphoto11.wdp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microsoft.com/office/2007/relationships/hdphoto" Target="../media/hdphoto8.wdp"/><Relationship Id="rId9" Type="http://schemas.microsoft.com/office/2007/relationships/hdphoto" Target="../media/hdphoto10.wdp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58.tif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12" Type="http://schemas.microsoft.com/office/2007/relationships/hdphoto" Target="../media/hdphoto18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microsoft.com/office/2007/relationships/hdphoto" Target="../media/hdphoto17.wdp"/><Relationship Id="rId4" Type="http://schemas.microsoft.com/office/2007/relationships/hdphoto" Target="../media/hdphoto14.wdp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"/><Relationship Id="rId3" Type="http://schemas.openxmlformats.org/officeDocument/2006/relationships/image" Target="../media/image62.tif"/><Relationship Id="rId7" Type="http://schemas.openxmlformats.org/officeDocument/2006/relationships/image" Target="../media/image6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tif"/><Relationship Id="rId5" Type="http://schemas.openxmlformats.org/officeDocument/2006/relationships/image" Target="../media/image64.tif"/><Relationship Id="rId10" Type="http://schemas.openxmlformats.org/officeDocument/2006/relationships/image" Target="../media/image69.png"/><Relationship Id="rId4" Type="http://schemas.openxmlformats.org/officeDocument/2006/relationships/image" Target="../media/image63.tif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"/><Relationship Id="rId2" Type="http://schemas.openxmlformats.org/officeDocument/2006/relationships/image" Target="../media/image7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if"/><Relationship Id="rId3" Type="http://schemas.openxmlformats.org/officeDocument/2006/relationships/image" Target="../media/image75.tif"/><Relationship Id="rId7" Type="http://schemas.openxmlformats.org/officeDocument/2006/relationships/image" Target="../media/image7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"/><Relationship Id="rId5" Type="http://schemas.openxmlformats.org/officeDocument/2006/relationships/image" Target="../media/image77.tif"/><Relationship Id="rId10" Type="http://schemas.openxmlformats.org/officeDocument/2006/relationships/image" Target="../media/image82.png"/><Relationship Id="rId4" Type="http://schemas.openxmlformats.org/officeDocument/2006/relationships/image" Target="../media/image76.tif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4.wdp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tiff"/><Relationship Id="rId4" Type="http://schemas.openxmlformats.org/officeDocument/2006/relationships/image" Target="../media/image1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ti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"/><Relationship Id="rId3" Type="http://schemas.openxmlformats.org/officeDocument/2006/relationships/image" Target="../media/image19.tif"/><Relationship Id="rId7" Type="http://schemas.openxmlformats.org/officeDocument/2006/relationships/image" Target="../media/image2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"/><Relationship Id="rId5" Type="http://schemas.openxmlformats.org/officeDocument/2006/relationships/image" Target="../media/image21.tif"/><Relationship Id="rId10" Type="http://schemas.openxmlformats.org/officeDocument/2006/relationships/image" Target="../media/image26.png"/><Relationship Id="rId4" Type="http://schemas.openxmlformats.org/officeDocument/2006/relationships/image" Target="../media/image20.tif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customXml" Target="../ink/ink1.xml"/><Relationship Id="rId4" Type="http://schemas.openxmlformats.org/officeDocument/2006/relationships/image" Target="../media/image30.t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"/><Relationship Id="rId3" Type="http://schemas.openxmlformats.org/officeDocument/2006/relationships/image" Target="../media/image32.tif"/><Relationship Id="rId7" Type="http://schemas.openxmlformats.org/officeDocument/2006/relationships/image" Target="../media/image36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10" Type="http://schemas.openxmlformats.org/officeDocument/2006/relationships/image" Target="../media/image39.png"/><Relationship Id="rId4" Type="http://schemas.openxmlformats.org/officeDocument/2006/relationships/image" Target="../media/image33.tif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C4F19A29-CFE6-46AB-A13B-7FB212468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40" y="4254977"/>
            <a:ext cx="2351094" cy="2371467"/>
          </a:xfrm>
          <a:prstGeom prst="rect">
            <a:avLst/>
          </a:prstGeom>
        </p:spPr>
      </p:pic>
      <p:pic>
        <p:nvPicPr>
          <p:cNvPr id="22" name="Picture 21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CD2CFE8C-A80D-4B90-8675-3484C7EC4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50" y="4231777"/>
            <a:ext cx="2351094" cy="2371467"/>
          </a:xfrm>
          <a:prstGeom prst="rect">
            <a:avLst/>
          </a:prstGeom>
        </p:spPr>
      </p:pic>
      <p:pic>
        <p:nvPicPr>
          <p:cNvPr id="19" name="Picture 1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E1FB87A5-9490-45DF-BA2E-CD5E7CE45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50" y="1574052"/>
            <a:ext cx="2351094" cy="2371467"/>
          </a:xfrm>
          <a:prstGeom prst="rect">
            <a:avLst/>
          </a:prstGeom>
        </p:spPr>
      </p:pic>
      <p:pic>
        <p:nvPicPr>
          <p:cNvPr id="11" name="Picture 10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C47BF5AB-CA0C-4F42-8F33-79C0DBC630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7" y="4231777"/>
            <a:ext cx="2351094" cy="2371467"/>
          </a:xfrm>
          <a:prstGeom prst="rect">
            <a:avLst/>
          </a:prstGeom>
        </p:spPr>
      </p:pic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15F6FC72-7527-41A6-B188-7A0A411510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40" y="1567657"/>
            <a:ext cx="2351094" cy="2371467"/>
          </a:xfrm>
          <a:prstGeom prst="rect">
            <a:avLst/>
          </a:prstGeom>
        </p:spPr>
      </p:pic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C0201C60-0D85-4C4E-B11E-1D3FC5044C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3" y="1574052"/>
            <a:ext cx="2351093" cy="23714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34" y="134656"/>
            <a:ext cx="10515600" cy="100647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PANRORAMA of Plasma Sample Y=996? (Prediction 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29091" y="379187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056433" y="379251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20608" y="3760318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571954" y="6471074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085829" y="646364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56653" y="646364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577290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29477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998004" y="391415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11879" y="391415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21301" y="3911403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379483" y="3576186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DA7E2E-8DED-4A59-ADC2-1C0767FDA00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543" t="18680" r="30044" b="12864"/>
          <a:stretch/>
        </p:blipFill>
        <p:spPr>
          <a:xfrm>
            <a:off x="8131546" y="3939124"/>
            <a:ext cx="3395322" cy="27574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7A2AA10-5A2F-4503-AF35-FB79B15213B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895" t="17090" r="29648" b="12863"/>
          <a:stretch/>
        </p:blipFill>
        <p:spPr>
          <a:xfrm>
            <a:off x="8243337" y="859686"/>
            <a:ext cx="3321270" cy="275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15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C58D2116-C07A-45DC-87DD-C5F7A5BD5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51" y="2271061"/>
            <a:ext cx="3381556" cy="3410858"/>
          </a:xfrm>
          <a:prstGeom prst="rect">
            <a:avLst/>
          </a:prstGeom>
        </p:spPr>
      </p:pic>
      <p:pic>
        <p:nvPicPr>
          <p:cNvPr id="10" name="Picture 9" descr="A picture containing outdoor object, dark, night, star&#10;&#10;Description automatically generated">
            <a:extLst>
              <a:ext uri="{FF2B5EF4-FFF2-40B4-BE49-F238E27FC236}">
                <a16:creationId xmlns:a16="http://schemas.microsoft.com/office/drawing/2014/main" id="{F1D167CB-3B39-4C19-AE4C-626BB529A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381" y="2271061"/>
            <a:ext cx="3381556" cy="34108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5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320825" y="1633813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7821074" y="1633813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231562" y="5505038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0695990" y="5502147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A012527-9E47-433E-9212-48C0501FC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76" t="16507" r="30357" b="13440"/>
          <a:stretch/>
        </p:blipFill>
        <p:spPr>
          <a:xfrm>
            <a:off x="140855" y="2214584"/>
            <a:ext cx="3893429" cy="32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23B2EF19-CC9B-4C9D-9AE1-35F1AE450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6000" contras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192" y="4352937"/>
            <a:ext cx="2326975" cy="2351172"/>
          </a:xfrm>
          <a:prstGeom prst="rect">
            <a:avLst/>
          </a:prstGeom>
        </p:spPr>
      </p:pic>
      <p:pic>
        <p:nvPicPr>
          <p:cNvPr id="25" name="Picture 24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943D8079-3B92-4039-A2A7-60FEB131BA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7000"/>
                    </a14:imgEffect>
                    <a14:imgEffect>
                      <a14:brightnessContrast bright="70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82" y="4352937"/>
            <a:ext cx="2326976" cy="2351173"/>
          </a:xfrm>
          <a:prstGeom prst="rect">
            <a:avLst/>
          </a:prstGeom>
        </p:spPr>
      </p:pic>
      <p:pic>
        <p:nvPicPr>
          <p:cNvPr id="22" name="Picture 21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51CCBD0C-9AEF-4D1D-9DC1-FCE92D3B7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5" y="4352938"/>
            <a:ext cx="2326976" cy="2351173"/>
          </a:xfrm>
          <a:prstGeom prst="rect">
            <a:avLst/>
          </a:prstGeom>
        </p:spPr>
      </p:pic>
      <p:pic>
        <p:nvPicPr>
          <p:cNvPr id="18" name="Picture 17" descr="A picture containing rain, nature&#10;&#10;Description automatically generated">
            <a:extLst>
              <a:ext uri="{FF2B5EF4-FFF2-40B4-BE49-F238E27FC236}">
                <a16:creationId xmlns:a16="http://schemas.microsoft.com/office/drawing/2014/main" id="{9C474CDE-77A6-412F-B301-22E778E9E2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7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193" y="1638524"/>
            <a:ext cx="2326975" cy="2351172"/>
          </a:xfrm>
          <a:prstGeom prst="rect">
            <a:avLst/>
          </a:prstGeom>
        </p:spPr>
      </p:pic>
      <p:pic>
        <p:nvPicPr>
          <p:cNvPr id="32" name="Picture 31" descr="A picture containing night, star, outdoor object, dark&#10;&#10;Description automatically generated">
            <a:extLst>
              <a:ext uri="{FF2B5EF4-FFF2-40B4-BE49-F238E27FC236}">
                <a16:creationId xmlns:a16="http://schemas.microsoft.com/office/drawing/2014/main" id="{61CBA4D6-3A5C-4C40-9315-43564DEE59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85" y="1646552"/>
            <a:ext cx="2326975" cy="2351172"/>
          </a:xfrm>
          <a:prstGeom prst="rect">
            <a:avLst/>
          </a:prstGeom>
        </p:spPr>
      </p:pic>
      <p:pic>
        <p:nvPicPr>
          <p:cNvPr id="30" name="Picture 29" descr="A picture containing night, star, outdoor object, dark&#10;&#10;Description automatically generated">
            <a:extLst>
              <a:ext uri="{FF2B5EF4-FFF2-40B4-BE49-F238E27FC236}">
                <a16:creationId xmlns:a16="http://schemas.microsoft.com/office/drawing/2014/main" id="{985C7159-408E-411B-B4EA-CD474A01A8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78" y="1630013"/>
            <a:ext cx="2326975" cy="2351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6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721061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022895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39081" y="391716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87712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04302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39081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8823699" y="6550223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626401" y="2466162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4EC33E4-9902-416A-AA57-4A4C365FE5F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3165" t="16064" r="57234" b="12964"/>
          <a:stretch/>
        </p:blipFill>
        <p:spPr>
          <a:xfrm>
            <a:off x="8421037" y="2805599"/>
            <a:ext cx="3608930" cy="292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79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BDD6285A-A948-45F0-9299-D55C40CF3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2000"/>
                    </a14:imgEffect>
                    <a14:imgEffect>
                      <a14:brightnessContrast bright="62000"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17" y="2188506"/>
            <a:ext cx="3343308" cy="3372279"/>
          </a:xfrm>
          <a:prstGeom prst="rect">
            <a:avLst/>
          </a:prstGeom>
        </p:spPr>
      </p:pic>
      <p:pic>
        <p:nvPicPr>
          <p:cNvPr id="12" name="Picture 11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087E1C64-D5D1-430C-98B6-3DED0CE06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8000"/>
                    </a14:imgEffect>
                    <a14:imgEffect>
                      <a14:brightnessContrast bright="7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997" y="2188506"/>
            <a:ext cx="3337574" cy="33722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6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46299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830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404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8838162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583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546C81F8-6676-42D6-8A64-6914460F6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6" y="1354869"/>
            <a:ext cx="2691662" cy="2320248"/>
          </a:xfrm>
          <a:prstGeom prst="rect">
            <a:avLst/>
          </a:prstGeom>
        </p:spPr>
      </p:pic>
      <p:pic>
        <p:nvPicPr>
          <p:cNvPr id="9" name="Picture 8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11C0E970-4FC8-4A31-94EB-082BB4C4F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65" y="1354869"/>
            <a:ext cx="2696729" cy="2320238"/>
          </a:xfrm>
          <a:prstGeom prst="rect">
            <a:avLst/>
          </a:prstGeom>
        </p:spPr>
      </p:pic>
      <p:pic>
        <p:nvPicPr>
          <p:cNvPr id="13" name="Picture 12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B371B13B-D70A-46D7-96FC-B5792B615F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981" y="1354869"/>
            <a:ext cx="2696729" cy="2320238"/>
          </a:xfrm>
          <a:prstGeom prst="rect">
            <a:avLst/>
          </a:prstGeom>
        </p:spPr>
      </p:pic>
      <p:pic>
        <p:nvPicPr>
          <p:cNvPr id="18" name="Picture 17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38A7D5E2-5B11-43EF-9903-9074D56AB2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7" y="4130695"/>
            <a:ext cx="2706916" cy="2320214"/>
          </a:xfrm>
          <a:prstGeom prst="rect">
            <a:avLst/>
          </a:prstGeom>
        </p:spPr>
      </p:pic>
      <p:pic>
        <p:nvPicPr>
          <p:cNvPr id="22" name="Picture 21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A673D9E-F1BB-44BA-B43B-8D98600A8A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450" y="4121228"/>
            <a:ext cx="2706916" cy="2320214"/>
          </a:xfrm>
          <a:prstGeom prst="rect">
            <a:avLst/>
          </a:prstGeom>
        </p:spPr>
      </p:pic>
      <p:pic>
        <p:nvPicPr>
          <p:cNvPr id="25" name="Picture 24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2A50818D-ED87-4386-ABBD-E5410CA1D8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99" y="4115820"/>
            <a:ext cx="2706911" cy="232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7 (Healthy)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619461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53720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832811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35554" y="6346699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555672" y="633020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8336292" y="63592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550223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667755" y="98553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963223" y="99593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6537136" y="101440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933349" y="374968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708539" y="3746488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6503596" y="3743013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935502" y="2441220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15327F2-2DEA-46D2-BD9E-D4819B11905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2546" t="18681" r="29211" b="12000"/>
          <a:stretch/>
        </p:blipFill>
        <p:spPr>
          <a:xfrm>
            <a:off x="8992796" y="3063140"/>
            <a:ext cx="2870658" cy="23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6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6A5B251A-E58D-4D10-9AB3-3B21818E8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7000"/>
                    </a14:imgEffect>
                    <a14:imgEffect>
                      <a14:brightnessContrast brigh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18" y="2209356"/>
            <a:ext cx="3894738" cy="3350992"/>
          </a:xfrm>
          <a:prstGeom prst="rect">
            <a:avLst/>
          </a:prstGeom>
        </p:spPr>
      </p:pic>
      <p:pic>
        <p:nvPicPr>
          <p:cNvPr id="4" name="Picture 3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A8DE230A-9392-4192-9EA8-949B4B1B2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77" y="2219993"/>
            <a:ext cx="3909499" cy="33509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7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90267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114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33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342015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32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outdoor, night, light, star&#10;&#10;Description automatically generated">
            <a:extLst>
              <a:ext uri="{FF2B5EF4-FFF2-40B4-BE49-F238E27FC236}">
                <a16:creationId xmlns:a16="http://schemas.microsoft.com/office/drawing/2014/main" id="{6BDA2D58-F6CA-4B2B-B3A9-20415E760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449" y="4124817"/>
            <a:ext cx="2708607" cy="2330457"/>
          </a:xfrm>
          <a:prstGeom prst="rect">
            <a:avLst/>
          </a:prstGeom>
        </p:spPr>
      </p:pic>
      <p:pic>
        <p:nvPicPr>
          <p:cNvPr id="15" name="Picture 14" descr="A picture containing tree, outdoor, night, night sky&#10;&#10;Description automatically generated">
            <a:extLst>
              <a:ext uri="{FF2B5EF4-FFF2-40B4-BE49-F238E27FC236}">
                <a16:creationId xmlns:a16="http://schemas.microsoft.com/office/drawing/2014/main" id="{A4609701-7A12-4A62-92D1-68C925BA3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5" y="4112345"/>
            <a:ext cx="2715342" cy="2336252"/>
          </a:xfrm>
          <a:prstGeom prst="rect">
            <a:avLst/>
          </a:prstGeom>
        </p:spPr>
      </p:pic>
      <p:pic>
        <p:nvPicPr>
          <p:cNvPr id="12" name="Picture 11" descr="A picture containing outdoor, light, night&#10;&#10;Description automatically generated">
            <a:extLst>
              <a:ext uri="{FF2B5EF4-FFF2-40B4-BE49-F238E27FC236}">
                <a16:creationId xmlns:a16="http://schemas.microsoft.com/office/drawing/2014/main" id="{B6883475-A345-4015-BBC5-81F7FBC29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26" y="1413430"/>
            <a:ext cx="2715342" cy="2336252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EE6FDFD8-6150-421E-8479-27213D9C3B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236" y="1406198"/>
            <a:ext cx="2710237" cy="2336259"/>
          </a:xfrm>
          <a:prstGeom prst="rect">
            <a:avLst/>
          </a:prstGeom>
        </p:spPr>
      </p:pic>
      <p:pic>
        <p:nvPicPr>
          <p:cNvPr id="10" name="Picture 9" descr="A picture containing outdoor, night&#10;&#10;Description automatically generated">
            <a:extLst>
              <a:ext uri="{FF2B5EF4-FFF2-40B4-BE49-F238E27FC236}">
                <a16:creationId xmlns:a16="http://schemas.microsoft.com/office/drawing/2014/main" id="{93474169-B526-4FB1-94A6-8BB8E15217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019" y="4119014"/>
            <a:ext cx="2710238" cy="2336260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C0CFAB2-2576-4110-89F8-F5D6164BB9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5" y="1406198"/>
            <a:ext cx="2710237" cy="2336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8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619461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53720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832811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35554" y="6346699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555672" y="633020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8336292" y="63592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550223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667755" y="98553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963223" y="99593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6537136" y="101440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933349" y="374968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708539" y="3746488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6503596" y="3743013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896865" y="3312557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EFE3E73-DFE7-43C5-96B6-A6434A1AE1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1871" t="16338" r="29052" b="12864"/>
          <a:stretch/>
        </p:blipFill>
        <p:spPr>
          <a:xfrm>
            <a:off x="8769260" y="3808195"/>
            <a:ext cx="3253927" cy="264040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C8098E-4BD7-4823-ABA7-B19B98F4FC5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438" t="16526" r="29825" b="12676"/>
          <a:stretch/>
        </p:blipFill>
        <p:spPr>
          <a:xfrm>
            <a:off x="8790625" y="609001"/>
            <a:ext cx="3165057" cy="26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53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ight, star, night sky&#10;&#10;Description automatically generated">
            <a:extLst>
              <a:ext uri="{FF2B5EF4-FFF2-40B4-BE49-F238E27FC236}">
                <a16:creationId xmlns:a16="http://schemas.microsoft.com/office/drawing/2014/main" id="{F1A081DC-30A4-4986-99C4-BB2C456C8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46" y="2203006"/>
            <a:ext cx="3909499" cy="3363692"/>
          </a:xfrm>
          <a:prstGeom prst="rect">
            <a:avLst/>
          </a:prstGeom>
        </p:spPr>
      </p:pic>
      <p:pic>
        <p:nvPicPr>
          <p:cNvPr id="12" name="Picture 11" descr="A picture containing outdoor, night, light, star&#10;&#10;Description automatically generated">
            <a:extLst>
              <a:ext uri="{FF2B5EF4-FFF2-40B4-BE49-F238E27FC236}">
                <a16:creationId xmlns:a16="http://schemas.microsoft.com/office/drawing/2014/main" id="{37732783-D54E-44E1-98C6-0DF295E1CA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9000"/>
                    </a14:imgEffect>
                    <a14:imgEffect>
                      <a14:brightnessContrast bright="-3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77" y="2203006"/>
            <a:ext cx="3909499" cy="336369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8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90267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1522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302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8%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342015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303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87232A69-02D5-4789-8D9A-702AEC021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22" y="2447020"/>
            <a:ext cx="3894737" cy="3369959"/>
          </a:xfrm>
          <a:prstGeom prst="rect">
            <a:avLst/>
          </a:prstGeom>
        </p:spPr>
      </p:pic>
      <p:pic>
        <p:nvPicPr>
          <p:cNvPr id="3" name="Picture 2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E0AD7008-4860-4125-BED5-E7E0B67E2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47" y="2447020"/>
            <a:ext cx="3894738" cy="33699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9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3750527" y="183513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93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7811096" y="183513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46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221584" y="570636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89865" y="570346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40FF64F-B6AA-41A0-BF6C-5F63C7779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14" t="17928" r="30191" b="12893"/>
          <a:stretch/>
        </p:blipFill>
        <p:spPr>
          <a:xfrm>
            <a:off x="253157" y="2758465"/>
            <a:ext cx="3248843" cy="26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34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outdoor, white, night, star&#10;&#10;Description automatically generated">
            <a:extLst>
              <a:ext uri="{FF2B5EF4-FFF2-40B4-BE49-F238E27FC236}">
                <a16:creationId xmlns:a16="http://schemas.microsoft.com/office/drawing/2014/main" id="{5486B49E-84BB-4F9C-822F-E0DDAFD39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12345"/>
            <a:ext cx="2809716" cy="2326485"/>
          </a:xfrm>
          <a:prstGeom prst="rect">
            <a:avLst/>
          </a:prstGeom>
        </p:spPr>
      </p:pic>
      <p:pic>
        <p:nvPicPr>
          <p:cNvPr id="18" name="Picture 17" descr="A picture containing outdoor, outdoor object, night, star&#10;&#10;Description automatically generated">
            <a:extLst>
              <a:ext uri="{FF2B5EF4-FFF2-40B4-BE49-F238E27FC236}">
                <a16:creationId xmlns:a16="http://schemas.microsoft.com/office/drawing/2014/main" id="{F9355675-4F07-4F6B-8701-0607C6187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58" y="4124817"/>
            <a:ext cx="2814512" cy="2330456"/>
          </a:xfrm>
          <a:prstGeom prst="rect">
            <a:avLst/>
          </a:prstGeom>
        </p:spPr>
      </p:pic>
      <p:pic>
        <p:nvPicPr>
          <p:cNvPr id="14" name="Picture 13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E7148CFF-DFC1-44BC-813F-FF029EDCBE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5" y="4112345"/>
            <a:ext cx="2814512" cy="2330456"/>
          </a:xfrm>
          <a:prstGeom prst="rect">
            <a:avLst/>
          </a:prstGeom>
        </p:spPr>
      </p:pic>
      <p:pic>
        <p:nvPicPr>
          <p:cNvPr id="11" name="Picture 10" descr="A picture containing outdoor object, night, star, night sky&#10;&#10;Description automatically generated">
            <a:extLst>
              <a:ext uri="{FF2B5EF4-FFF2-40B4-BE49-F238E27FC236}">
                <a16:creationId xmlns:a16="http://schemas.microsoft.com/office/drawing/2014/main" id="{1547360E-7C4D-45EB-8115-256BCF384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8013"/>
            <a:ext cx="2809716" cy="2326485"/>
          </a:xfrm>
          <a:prstGeom prst="rect">
            <a:avLst/>
          </a:prstGeom>
        </p:spPr>
      </p:pic>
      <p:pic>
        <p:nvPicPr>
          <p:cNvPr id="8" name="Picture 7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BCDBA402-F63D-49D9-81A0-D409449FC7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74" y="1399156"/>
            <a:ext cx="2814512" cy="2330456"/>
          </a:xfrm>
          <a:prstGeom prst="rect">
            <a:avLst/>
          </a:prstGeom>
        </p:spPr>
      </p:pic>
      <p:pic>
        <p:nvPicPr>
          <p:cNvPr id="5" name="Picture 4" descr="A picture containing outdoor object, outdoor, night, star&#10;&#10;Description automatically generated">
            <a:extLst>
              <a:ext uri="{FF2B5EF4-FFF2-40B4-BE49-F238E27FC236}">
                <a16:creationId xmlns:a16="http://schemas.microsoft.com/office/drawing/2014/main" id="{B055D9DF-C168-466B-9BB5-6BD76BE03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5" y="1399156"/>
            <a:ext cx="2814512" cy="2330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10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619461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53720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8328110" y="361189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35554" y="6346699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555672" y="633020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8336292" y="63592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550223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667755" y="985537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963223" y="99593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6537136" y="101440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933349" y="374968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708539" y="3746488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6503596" y="3743013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896865" y="3312557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B10A6AE-12F5-4BAE-AB6C-2752C7ACAC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401" t="17989" r="29826" b="12804"/>
          <a:stretch/>
        </p:blipFill>
        <p:spPr>
          <a:xfrm>
            <a:off x="9007646" y="3833749"/>
            <a:ext cx="3099270" cy="25254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174EEE-4914-4B2C-AB13-BC8CDB0B0D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546" t="17990" r="29826" b="12804"/>
          <a:stretch/>
        </p:blipFill>
        <p:spPr>
          <a:xfrm>
            <a:off x="9007646" y="734461"/>
            <a:ext cx="3089909" cy="25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7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813E95-2689-422C-941B-C83FF50BE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38" y="2207080"/>
            <a:ext cx="4066141" cy="3359613"/>
          </a:xfrm>
          <a:prstGeom prst="rect">
            <a:avLst/>
          </a:prstGeom>
        </p:spPr>
      </p:pic>
      <p:pic>
        <p:nvPicPr>
          <p:cNvPr id="20" name="Picture 19" descr="A picture containing outdoor, white, night, star&#10;&#10;Description automatically generated">
            <a:extLst>
              <a:ext uri="{FF2B5EF4-FFF2-40B4-BE49-F238E27FC236}">
                <a16:creationId xmlns:a16="http://schemas.microsoft.com/office/drawing/2014/main" id="{8421A7A6-6515-4037-B1E8-E79ED3220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1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005" y="2203006"/>
            <a:ext cx="4062354" cy="336368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10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90267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816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4 %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472643" y="541008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601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E3B37C8B-77CC-4474-BC34-56CDA1C3E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"/>
          <a:stretch/>
        </p:blipFill>
        <p:spPr>
          <a:xfrm>
            <a:off x="2670376" y="2373777"/>
            <a:ext cx="3327735" cy="3372277"/>
          </a:xfrm>
          <a:prstGeom prst="rect">
            <a:avLst/>
          </a:prstGeom>
        </p:spPr>
      </p:pic>
      <p:pic>
        <p:nvPicPr>
          <p:cNvPr id="4" name="Picture 3" descr="A picture containing outdoor, dark, night, night sky&#10;&#10;Description automatically generated">
            <a:extLst>
              <a:ext uri="{FF2B5EF4-FFF2-40B4-BE49-F238E27FC236}">
                <a16:creationId xmlns:a16="http://schemas.microsoft.com/office/drawing/2014/main" id="{EBCAA2C8-972D-4CE6-99D8-4E97B18035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92"/>
          <a:stretch/>
        </p:blipFill>
        <p:spPr>
          <a:xfrm>
            <a:off x="6193890" y="2373777"/>
            <a:ext cx="3316824" cy="33722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1533043" y="59436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0999" y="352425"/>
            <a:ext cx="11152043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Y=996? (Prediction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654806" y="1658460"/>
            <a:ext cx="2363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305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6013682" y="1658460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136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589615" y="5588464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054043" y="558557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894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D001-0901-40F2-8664-31931483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/>
          </a:bodyPr>
          <a:lstStyle/>
          <a:p>
            <a:r>
              <a:rPr lang="en-US" sz="3200" b="1" dirty="0"/>
              <a:t>Count of attached exosomes for plasma samples and prediction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067FFCC6-FA89-4220-9F5E-7247D5F7398B}"/>
                  </a:ext>
                </a:extLst>
              </p:cNvPr>
              <p:cNvGraphicFramePr/>
              <p:nvPr/>
            </p:nvGraphicFramePr>
            <p:xfrm>
              <a:off x="3849202" y="1198945"/>
              <a:ext cx="3826355" cy="483972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067FFCC6-FA89-4220-9F5E-7247D5F739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9202" y="1198945"/>
                <a:ext cx="3826355" cy="483972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D727A17-3DC8-4713-AB73-6BA137EEB8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" t="8299" r="11241" b="7211"/>
          <a:stretch/>
        </p:blipFill>
        <p:spPr>
          <a:xfrm>
            <a:off x="7523198" y="2042133"/>
            <a:ext cx="4432331" cy="3616922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DC86C699-F9C7-4CC7-9F8A-17672914EF0C}"/>
              </a:ext>
            </a:extLst>
          </p:cNvPr>
          <p:cNvGraphicFramePr>
            <a:graphicFrameLocks noGrp="1"/>
          </p:cNvGraphicFramePr>
          <p:nvPr/>
        </p:nvGraphicFramePr>
        <p:xfrm>
          <a:off x="308000" y="1198945"/>
          <a:ext cx="3149601" cy="532435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49867">
                  <a:extLst>
                    <a:ext uri="{9D8B030D-6E8A-4147-A177-3AD203B41FA5}">
                      <a16:colId xmlns:a16="http://schemas.microsoft.com/office/drawing/2014/main" val="709974301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3590743596"/>
                    </a:ext>
                  </a:extLst>
                </a:gridCol>
                <a:gridCol w="1049867">
                  <a:extLst>
                    <a:ext uri="{9D8B030D-6E8A-4147-A177-3AD203B41FA5}">
                      <a16:colId xmlns:a16="http://schemas.microsoft.com/office/drawing/2014/main" val="2226053285"/>
                    </a:ext>
                  </a:extLst>
                </a:gridCol>
              </a:tblGrid>
              <a:tr h="484636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Count 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36508"/>
                  </a:ext>
                </a:extLst>
              </a:tr>
              <a:tr h="4846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Healthy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379043"/>
                  </a:ext>
                </a:extLst>
              </a:tr>
              <a:tr h="4846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799317"/>
                  </a:ext>
                </a:extLst>
              </a:tr>
              <a:tr h="4846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Healthy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765922"/>
                  </a:ext>
                </a:extLst>
              </a:tr>
              <a:tr h="477998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320320"/>
                  </a:ext>
                </a:extLst>
              </a:tr>
              <a:tr h="4846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Healthy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569655"/>
                  </a:ext>
                </a:extLst>
              </a:tr>
              <a:tr h="4846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911603"/>
                  </a:ext>
                </a:extLst>
              </a:tr>
              <a:tr h="4846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Healthy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11890"/>
                  </a:ext>
                </a:extLst>
              </a:tr>
              <a:tr h="4846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3711"/>
                  </a:ext>
                </a:extLst>
              </a:tr>
              <a:tr h="4846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Healthy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996284"/>
                  </a:ext>
                </a:extLst>
              </a:tr>
              <a:tr h="48463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12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852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tars and galaxies in space&#10;&#10;Description automatically generated with low confidence">
            <a:extLst>
              <a:ext uri="{FF2B5EF4-FFF2-40B4-BE49-F238E27FC236}">
                <a16:creationId xmlns:a16="http://schemas.microsoft.com/office/drawing/2014/main" id="{C089365A-D500-4B41-B4F2-2B27DAE10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5" y="1616502"/>
            <a:ext cx="2339061" cy="2367586"/>
          </a:xfrm>
          <a:prstGeom prst="rect">
            <a:avLst/>
          </a:prstGeom>
        </p:spPr>
      </p:pic>
      <p:pic>
        <p:nvPicPr>
          <p:cNvPr id="31" name="Picture 30" descr="Stars in the sky&#10;&#10;Description automatically generated with low confidence">
            <a:extLst>
              <a:ext uri="{FF2B5EF4-FFF2-40B4-BE49-F238E27FC236}">
                <a16:creationId xmlns:a16="http://schemas.microsoft.com/office/drawing/2014/main" id="{07773DCF-CE51-4535-9C1E-69ABC7180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247" y="1616387"/>
            <a:ext cx="2335099" cy="2359465"/>
          </a:xfrm>
          <a:prstGeom prst="rect">
            <a:avLst/>
          </a:prstGeom>
        </p:spPr>
      </p:pic>
      <p:pic>
        <p:nvPicPr>
          <p:cNvPr id="33" name="Picture 32" descr="Stars and galaxies in space&#10;&#10;Description automatically generated with medium confidence">
            <a:extLst>
              <a:ext uri="{FF2B5EF4-FFF2-40B4-BE49-F238E27FC236}">
                <a16:creationId xmlns:a16="http://schemas.microsoft.com/office/drawing/2014/main" id="{96503594-77F6-4B5C-8D51-D3689E123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08" y="1616388"/>
            <a:ext cx="2334986" cy="2367586"/>
          </a:xfrm>
          <a:prstGeom prst="rect">
            <a:avLst/>
          </a:prstGeom>
        </p:spPr>
      </p:pic>
      <p:pic>
        <p:nvPicPr>
          <p:cNvPr id="35" name="Picture 3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5BD1DA37-1090-4677-B861-994D0E0BA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0" y="4350895"/>
            <a:ext cx="2334987" cy="2367587"/>
          </a:xfrm>
          <a:prstGeom prst="rect">
            <a:avLst/>
          </a:prstGeom>
        </p:spPr>
      </p:pic>
      <p:pic>
        <p:nvPicPr>
          <p:cNvPr id="37" name="Picture 36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6B3A26C7-6DC1-4D8D-95C9-385359B4E5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300" y="4350895"/>
            <a:ext cx="2326977" cy="2359465"/>
          </a:xfrm>
          <a:prstGeom prst="rect">
            <a:avLst/>
          </a:prstGeom>
        </p:spPr>
      </p:pic>
      <p:pic>
        <p:nvPicPr>
          <p:cNvPr id="39" name="Picture 3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2CD58322-C1FD-438E-A9CA-A91CB88931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01" y="4358266"/>
            <a:ext cx="2334986" cy="236758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2CA3187-BAD4-48F2-AFFF-C66BA875A57D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 (Healthy)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ED2F9D-E836-4489-8CCA-95137A08E961}"/>
              </a:ext>
            </a:extLst>
          </p:cNvPr>
          <p:cNvCxnSpPr>
            <a:cxnSpLocks/>
          </p:cNvCxnSpPr>
          <p:nvPr/>
        </p:nvCxnSpPr>
        <p:spPr>
          <a:xfrm>
            <a:off x="2721061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5B8E60-343C-41ED-ADCF-C5B404B0B4BA}"/>
              </a:ext>
            </a:extLst>
          </p:cNvPr>
          <p:cNvCxnSpPr>
            <a:cxnSpLocks/>
          </p:cNvCxnSpPr>
          <p:nvPr/>
        </p:nvCxnSpPr>
        <p:spPr>
          <a:xfrm>
            <a:off x="5022895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29676-BA31-4234-A503-E36806637E64}"/>
              </a:ext>
            </a:extLst>
          </p:cNvPr>
          <p:cNvCxnSpPr>
            <a:cxnSpLocks/>
          </p:cNvCxnSpPr>
          <p:nvPr/>
        </p:nvCxnSpPr>
        <p:spPr>
          <a:xfrm>
            <a:off x="7539081" y="391716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AAA7E9E-22D4-4E33-9B6B-A0D80C492853}"/>
              </a:ext>
            </a:extLst>
          </p:cNvPr>
          <p:cNvCxnSpPr>
            <a:cxnSpLocks/>
          </p:cNvCxnSpPr>
          <p:nvPr/>
        </p:nvCxnSpPr>
        <p:spPr>
          <a:xfrm>
            <a:off x="2787712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9458E3-FC7F-4201-8515-34142F1E5708}"/>
              </a:ext>
            </a:extLst>
          </p:cNvPr>
          <p:cNvCxnSpPr>
            <a:cxnSpLocks/>
          </p:cNvCxnSpPr>
          <p:nvPr/>
        </p:nvCxnSpPr>
        <p:spPr>
          <a:xfrm>
            <a:off x="5104302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F5883C-89ED-475D-8944-0F15D49051D1}"/>
              </a:ext>
            </a:extLst>
          </p:cNvPr>
          <p:cNvCxnSpPr>
            <a:cxnSpLocks/>
          </p:cNvCxnSpPr>
          <p:nvPr/>
        </p:nvCxnSpPr>
        <p:spPr>
          <a:xfrm>
            <a:off x="7539081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16E71F-A10F-4A0F-BC38-7C8ACF957C48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BA14A7-1361-4AAC-9119-E32707A14300}"/>
              </a:ext>
            </a:extLst>
          </p:cNvPr>
          <p:cNvSpPr txBox="1"/>
          <p:nvPr/>
        </p:nvSpPr>
        <p:spPr>
          <a:xfrm>
            <a:off x="0" y="6654799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69D7B-0158-46CF-86E6-07CBF1D74075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1571B-9B8A-432A-93CD-7E1838DC7A67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F88AE0-0640-4F51-B9AD-258E320808B3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05E1B0-6893-4945-B6FA-B0A1C26E65D8}"/>
              </a:ext>
            </a:extLst>
          </p:cNvPr>
          <p:cNvSpPr txBox="1"/>
          <p:nvPr/>
        </p:nvSpPr>
        <p:spPr>
          <a:xfrm>
            <a:off x="1037429" y="3988934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E9CA6D-BADF-453C-AFE7-D3DDB22CE1A8}"/>
              </a:ext>
            </a:extLst>
          </p:cNvPr>
          <p:cNvSpPr txBox="1"/>
          <p:nvPr/>
        </p:nvSpPr>
        <p:spPr>
          <a:xfrm>
            <a:off x="3514822" y="3981563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E32A3B-F3C8-4371-B17E-851E2746AD49}"/>
              </a:ext>
            </a:extLst>
          </p:cNvPr>
          <p:cNvSpPr txBox="1"/>
          <p:nvPr/>
        </p:nvSpPr>
        <p:spPr>
          <a:xfrm>
            <a:off x="5889151" y="3988934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E8DB0-48C0-473F-9EA1-E667F30555A4}"/>
              </a:ext>
            </a:extLst>
          </p:cNvPr>
          <p:cNvSpPr txBox="1"/>
          <p:nvPr/>
        </p:nvSpPr>
        <p:spPr>
          <a:xfrm>
            <a:off x="8529102" y="2300899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5EB4175-76F8-4C0E-AA3C-248A5CE75C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318" t="17277" r="30044" b="13616"/>
          <a:stretch/>
        </p:blipFill>
        <p:spPr>
          <a:xfrm>
            <a:off x="8282323" y="2670231"/>
            <a:ext cx="3644225" cy="297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1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6992DA21-C84D-4ABB-BEC0-6F7EC293C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2000"/>
                    </a14:imgEffect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06" y="2198712"/>
            <a:ext cx="3325846" cy="3372280"/>
          </a:xfrm>
          <a:prstGeom prst="rect">
            <a:avLst/>
          </a:prstGeom>
        </p:spPr>
      </p:pic>
      <p:pic>
        <p:nvPicPr>
          <p:cNvPr id="4" name="Picture 3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0D6A4F10-BCAB-4E13-B42C-FB483C6CE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7000"/>
                    </a14:imgEffect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46" y="2198712"/>
            <a:ext cx="3314436" cy="33722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46299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89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</a:t>
            </a:r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8838162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9FE773-2836-42FC-B6C9-948F17851E78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</p:spTree>
    <p:extLst>
      <p:ext uri="{BB962C8B-B14F-4D97-AF65-F5344CB8AC3E}">
        <p14:creationId xmlns:p14="http://schemas.microsoft.com/office/powerpoint/2010/main" val="209379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2A7B955-D141-4939-B8DE-9CC0270EA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15" y="4337223"/>
            <a:ext cx="2335098" cy="2367586"/>
          </a:xfrm>
          <a:prstGeom prst="rect">
            <a:avLst/>
          </a:prstGeom>
        </p:spPr>
      </p:pic>
      <p:pic>
        <p:nvPicPr>
          <p:cNvPr id="12" name="Picture 11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78A0BB0-6092-4357-8EA9-EB8C7271F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99" y="4337223"/>
            <a:ext cx="2335098" cy="2367586"/>
          </a:xfrm>
          <a:prstGeom prst="rect">
            <a:avLst/>
          </a:prstGeom>
        </p:spPr>
      </p:pic>
      <p:pic>
        <p:nvPicPr>
          <p:cNvPr id="10" name="Picture 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95707005-8242-4D08-A504-692B4046D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86" y="4337223"/>
            <a:ext cx="2335098" cy="2367586"/>
          </a:xfrm>
          <a:prstGeom prst="rect">
            <a:avLst/>
          </a:prstGeom>
        </p:spPr>
      </p:pic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13A876F2-1CA4-4738-8572-31A7FA9CA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91" y="1684049"/>
            <a:ext cx="2326975" cy="2351172"/>
          </a:xfrm>
          <a:prstGeom prst="rect">
            <a:avLst/>
          </a:prstGeom>
        </p:spPr>
      </p:pic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10BA150E-D5BC-41DD-B987-F6405337F8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5" y="1691320"/>
            <a:ext cx="2326975" cy="2351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2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721061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022895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39081" y="391716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87712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04302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39081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654799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529102" y="3422539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8" name="Picture 7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67054E4-7690-4349-B1A6-F408DACEEC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577" y="1683073"/>
            <a:ext cx="2326975" cy="2367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7B61E-7DFB-40BA-A524-2CDF5F6B859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500" t="28793" r="44674" b="38150"/>
          <a:stretch/>
        </p:blipFill>
        <p:spPr>
          <a:xfrm>
            <a:off x="8237554" y="527107"/>
            <a:ext cx="3582005" cy="29180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39014E-2E93-4274-83AB-A819EA9EFCA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936" t="28793" r="44914" b="38150"/>
          <a:stretch/>
        </p:blipFill>
        <p:spPr>
          <a:xfrm>
            <a:off x="8263481" y="3700133"/>
            <a:ext cx="3582005" cy="28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87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3B535C54-5E29-4F25-AD35-911F60623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08" y="2198712"/>
            <a:ext cx="3326005" cy="3372280"/>
          </a:xfrm>
          <a:prstGeom prst="rect">
            <a:avLst/>
          </a:prstGeom>
        </p:spPr>
      </p:pic>
      <p:pic>
        <p:nvPicPr>
          <p:cNvPr id="5" name="Picture 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7271A274-205B-41C1-B118-12AF9168D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46" y="2198712"/>
            <a:ext cx="3326005" cy="33722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2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46299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396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105</a:t>
            </a:r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8838162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26F112-163D-4021-9A06-6C489175094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</p:spTree>
    <p:extLst>
      <p:ext uri="{BB962C8B-B14F-4D97-AF65-F5344CB8AC3E}">
        <p14:creationId xmlns:p14="http://schemas.microsoft.com/office/powerpoint/2010/main" val="293966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works in the night sky&#10;&#10;Description automatically generated">
            <a:extLst>
              <a:ext uri="{FF2B5EF4-FFF2-40B4-BE49-F238E27FC236}">
                <a16:creationId xmlns:a16="http://schemas.microsoft.com/office/drawing/2014/main" id="{564BF5D6-A0EC-4D88-97F4-6780D766F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1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26" y="2331317"/>
            <a:ext cx="3337575" cy="3372281"/>
          </a:xfrm>
          <a:prstGeom prst="rect">
            <a:avLst/>
          </a:prstGeom>
        </p:spPr>
      </p:pic>
      <p:pic>
        <p:nvPicPr>
          <p:cNvPr id="12" name="Picture 11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95BBD113-542E-4110-80FA-E819F714B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71" y="2331318"/>
            <a:ext cx="3337574" cy="33722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 3 (healthy??)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35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</a:t>
            </a:r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567E0AA-6A06-4372-AED0-114D5EE9461A}"/>
                  </a:ext>
                </a:extLst>
              </p14:cNvPr>
              <p14:cNvContentPartPr/>
              <p14:nvPr/>
            </p14:nvContentPartPr>
            <p14:xfrm>
              <a:off x="6386863" y="3762040"/>
              <a:ext cx="566280" cy="478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567E0AA-6A06-4372-AED0-114D5EE946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7863" y="3753040"/>
                <a:ext cx="583920" cy="49644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DF350856-92DB-411C-AC17-485A82F5D612}"/>
              </a:ext>
            </a:extLst>
          </p:cNvPr>
          <p:cNvSpPr/>
          <p:nvPr/>
        </p:nvSpPr>
        <p:spPr>
          <a:xfrm>
            <a:off x="6398467" y="3661007"/>
            <a:ext cx="566280" cy="6067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50F25CB-1C4B-4398-B32A-4BA57EE2919C}"/>
              </a:ext>
            </a:extLst>
          </p:cNvPr>
          <p:cNvSpPr/>
          <p:nvPr/>
        </p:nvSpPr>
        <p:spPr>
          <a:xfrm>
            <a:off x="7260530" y="3937460"/>
            <a:ext cx="566280" cy="6067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E20C499-A549-4D03-855C-782662A3AA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359" t="16833" r="29453" b="11852"/>
          <a:stretch/>
        </p:blipFill>
        <p:spPr>
          <a:xfrm>
            <a:off x="243484" y="2149306"/>
            <a:ext cx="4489207" cy="38163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</p:spTree>
    <p:extLst>
      <p:ext uri="{BB962C8B-B14F-4D97-AF65-F5344CB8AC3E}">
        <p14:creationId xmlns:p14="http://schemas.microsoft.com/office/powerpoint/2010/main" val="552326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93BE7519-460A-49B8-83F5-3F48ACA7E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01" y="4341141"/>
            <a:ext cx="2339210" cy="2367589"/>
          </a:xfrm>
          <a:prstGeom prst="rect">
            <a:avLst/>
          </a:prstGeom>
        </p:spPr>
      </p:pic>
      <p:pic>
        <p:nvPicPr>
          <p:cNvPr id="18" name="Picture 17" descr="A picture containing white, night&#10;&#10;Description automatically generated">
            <a:extLst>
              <a:ext uri="{FF2B5EF4-FFF2-40B4-BE49-F238E27FC236}">
                <a16:creationId xmlns:a16="http://schemas.microsoft.com/office/drawing/2014/main" id="{0C53A631-2E0E-40DC-AC34-6F8868BF9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82" y="4341141"/>
            <a:ext cx="2339209" cy="2367588"/>
          </a:xfrm>
          <a:prstGeom prst="rect">
            <a:avLst/>
          </a:prstGeom>
        </p:spPr>
      </p:pic>
      <p:pic>
        <p:nvPicPr>
          <p:cNvPr id="13" name="Picture 12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02AEDFD3-CA07-4210-A5BE-65AB8AF1BA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62" y="4341141"/>
            <a:ext cx="2339208" cy="2367587"/>
          </a:xfrm>
          <a:prstGeom prst="rect">
            <a:avLst/>
          </a:prstGeom>
        </p:spPr>
      </p:pic>
      <p:pic>
        <p:nvPicPr>
          <p:cNvPr id="9" name="Picture 8" descr="A picture containing outdoor object, outdoor, star, night&#10;&#10;Description automatically generated">
            <a:extLst>
              <a:ext uri="{FF2B5EF4-FFF2-40B4-BE49-F238E27FC236}">
                <a16:creationId xmlns:a16="http://schemas.microsoft.com/office/drawing/2014/main" id="{CAA25538-73DA-44C5-A934-08A0AFCBD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01" y="1628960"/>
            <a:ext cx="2339208" cy="2367587"/>
          </a:xfrm>
          <a:prstGeom prst="rect">
            <a:avLst/>
          </a:prstGeom>
        </p:spPr>
      </p:pic>
      <p:pic>
        <p:nvPicPr>
          <p:cNvPr id="5" name="Picture 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B78321D8-09DE-48AD-832A-C5829A7D70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60" y="1633132"/>
            <a:ext cx="2339208" cy="2367587"/>
          </a:xfrm>
          <a:prstGeom prst="rect">
            <a:avLst/>
          </a:prstGeom>
        </p:spPr>
      </p:pic>
      <p:pic>
        <p:nvPicPr>
          <p:cNvPr id="26" name="Picture 2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0E23FBB-11D8-4024-B87E-F33C7E6967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19" y="1628961"/>
            <a:ext cx="2339208" cy="2367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4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721061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022895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39081" y="391716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87712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04302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39081" y="660927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-61475" y="6609277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857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529102" y="3422539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8D4F0F7-38D4-4796-8BFA-4D0E5E968D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2601" y="973537"/>
            <a:ext cx="2941362" cy="23675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77452B-1162-4FF4-ADE0-38931B2066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9316" y="3917165"/>
            <a:ext cx="3176291" cy="25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30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750439F4-B2D3-41F1-ADED-AA5D98FAF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246" y="2198712"/>
            <a:ext cx="3326005" cy="3366355"/>
          </a:xfrm>
          <a:prstGeom prst="rect">
            <a:avLst/>
          </a:prstGeom>
        </p:spPr>
      </p:pic>
      <p:pic>
        <p:nvPicPr>
          <p:cNvPr id="19" name="Picture 18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FE76C637-013F-4EEE-8149-DF364C20B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171" y="2198712"/>
            <a:ext cx="3326005" cy="33663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4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462997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652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201</a:t>
            </a:r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8838162" y="541050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26F112-163D-4021-9A06-6C489175094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</p:spTree>
    <p:extLst>
      <p:ext uri="{BB962C8B-B14F-4D97-AF65-F5344CB8AC3E}">
        <p14:creationId xmlns:p14="http://schemas.microsoft.com/office/powerpoint/2010/main" val="4120015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Office PowerPoint</Application>
  <PresentationFormat>Widescreen</PresentationFormat>
  <Paragraphs>193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PANRORAMA of Plasma Sample Y=996? (Prediction Cancer)</vt:lpstr>
      <vt:lpstr>PowerPoint Presentation</vt:lpstr>
      <vt:lpstr>PowerPoint Presentation</vt:lpstr>
      <vt:lpstr>PowerPoint Presentation</vt:lpstr>
      <vt:lpstr>PANRORAMA of Plasma Sample 2 (Cancer)</vt:lpstr>
      <vt:lpstr>PowerPoint Presentation</vt:lpstr>
      <vt:lpstr>PowerPoint Presentation</vt:lpstr>
      <vt:lpstr>PANRORAMA of Plasma Sample 4 (Cancer)</vt:lpstr>
      <vt:lpstr>PowerPoint Presentation</vt:lpstr>
      <vt:lpstr>PowerPoint Presentation</vt:lpstr>
      <vt:lpstr>PANRORAMA of Plasma Sample 6 (Cancer)</vt:lpstr>
      <vt:lpstr>PowerPoint Presentation</vt:lpstr>
      <vt:lpstr>PANRORAMA of Plasma Sample 7 (Healthy)</vt:lpstr>
      <vt:lpstr>PowerPoint Presentation</vt:lpstr>
      <vt:lpstr>PANRORAMA of Plasma Sample 8 (Cancer)</vt:lpstr>
      <vt:lpstr>PowerPoint Presentation</vt:lpstr>
      <vt:lpstr>PowerPoint Presentation</vt:lpstr>
      <vt:lpstr>PANRORAMA of Plasma Sample 10 (Cancer)</vt:lpstr>
      <vt:lpstr>PowerPoint Presentation</vt:lpstr>
      <vt:lpstr>Count of attached exosomes for plasma samples and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Sadman Mallick</dc:creator>
  <cp:lastModifiedBy>Sadman Mallick</cp:lastModifiedBy>
  <cp:revision>3</cp:revision>
  <dcterms:created xsi:type="dcterms:W3CDTF">2024-02-25T22:48:40Z</dcterms:created>
  <dcterms:modified xsi:type="dcterms:W3CDTF">2024-02-25T22:50:02Z</dcterms:modified>
</cp:coreProperties>
</file>